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26B2E0-FE1A-4C99-9BE3-1F49F1A2A062}" type="datetimeFigureOut">
              <a:rPr lang="da-DK" smtClean="0"/>
              <a:t>09-12-2022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02EC5-8A96-44B1-8BC5-AC648FD20313}" type="slidenum">
              <a:rPr lang="da-DK" smtClean="0"/>
              <a:t>‹#›</a:t>
            </a:fld>
            <a:endParaRPr lang="da-DK"/>
          </a:p>
        </p:txBody>
      </p:sp>
    </p:spTree>
    <p:extLst>
      <p:ext uri="{BB962C8B-B14F-4D97-AF65-F5344CB8AC3E}">
        <p14:creationId xmlns:p14="http://schemas.microsoft.com/office/powerpoint/2010/main" val="5798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A3 skabelonen sikrer at du</a:t>
            </a:r>
            <a:r>
              <a:rPr lang="da-DK" baseline="0" dirty="0"/>
              <a:t> kommer igennem hele PDCA/PDSA forløbet, og dermed får overvejet problemet grundigt inden du begynder at tænke på løsninger og implementering. Husk at der er tale om et story </a:t>
            </a:r>
            <a:r>
              <a:rPr lang="da-DK" baseline="0" dirty="0" err="1"/>
              <a:t>board</a:t>
            </a:r>
            <a:r>
              <a:rPr lang="da-DK" baseline="0" dirty="0"/>
              <a:t> altså ligesom man bruger i tegneserier (I ved nok de der grove skitsetegninger over hvad der skal ske i filmen). På samme måde er der tale om en historie som vi begynder på når vi starter en A3, derfor kan man typisk først kun beskrive nogle få emner i starten, f.eks. Tema og baggrunden for problemstillingen. Husk at når man beskriver et problem skal man være sikker på at der er et problem, dvs. holde nuværende stadie op mod et mål eller en målsætning, og derved beskrive det gab der eksisterer i dag.</a:t>
            </a:r>
            <a:endParaRPr lang="da-DK" dirty="0"/>
          </a:p>
        </p:txBody>
      </p:sp>
      <p:sp>
        <p:nvSpPr>
          <p:cNvPr id="4" name="Pladsholder til diasnummer 3"/>
          <p:cNvSpPr>
            <a:spLocks noGrp="1"/>
          </p:cNvSpPr>
          <p:nvPr>
            <p:ph type="sldNum" sz="quarter" idx="10"/>
          </p:nvPr>
        </p:nvSpPr>
        <p:spPr/>
        <p:txBody>
          <a:bodyPr/>
          <a:lstStyle/>
          <a:p>
            <a:fld id="{140DD880-957F-49A8-A6B7-C96E835FC856}" type="slidenum">
              <a:rPr lang="da-DK" smtClean="0"/>
              <a:pPr/>
              <a:t>1</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875603-880C-49CE-B022-B77980B1EF2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BE170DD-753C-4ABC-B2D8-5F826A15E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B20CD4F-F8AD-48FF-9858-83C13F22078A}"/>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25BC9ADB-E80B-477D-AAE0-0DC2FA365CE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F197459-4FC2-40A5-8A5D-B2CAE074EA1C}"/>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196938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D83EC0-862D-471E-8420-1C266D86243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4384A3A4-BE67-491B-ADFC-2CBFCB030611}"/>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3E67513-77FB-407E-8C53-01478B00E960}"/>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2C64A96B-C092-4941-97D3-9EB42B3DA1E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39F072F-F886-40CE-A64B-F178591F2ADD}"/>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156268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1BF9C41D-9518-4735-89B1-25ABBAA50CE4}"/>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F1401AB-7504-40E5-BA45-4B92A6551CED}"/>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2DE004B-8B0C-425B-9BA3-70E7FDC84783}"/>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799B4633-1A36-4BEA-ABED-3436FDE0E84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43C92FC-3FDF-4035-B16C-C8DD3ED1E000}"/>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246637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C4538-8C89-4AB7-A37B-D8885D306D6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3702E90-271E-4D5B-8009-00D6177EDAF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B03023B-FC3C-49CC-AA96-94D689E09438}"/>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DFE1F4FC-F3E4-406A-A001-2604BAF58A0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837E7C5-E7EC-4B7D-8C8E-7C5613F4E105}"/>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256580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AB0D32-A4F1-470A-8504-5F8973D96AF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A0C4FA8D-DD80-4B81-8BA2-E64B78C5C1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D790807-3C8A-4195-A4BE-BABF96B23CC3}"/>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E505CFDC-D9B0-40DF-B910-4A6B9BCBFE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ED0CBE2-8B80-4117-99CA-FF6AC36D56E9}"/>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275834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DA0575-3BE1-444D-BFBA-712B43008D7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5B64C81-222F-420C-9057-7DDB0655B8A6}"/>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C88E6E6C-3FDB-40C5-9CD8-B528976DE8E3}"/>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CD542DD3-B85C-4175-B735-BBAFCCB59354}"/>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6" name="Pladsholder til sidefod 5">
            <a:extLst>
              <a:ext uri="{FF2B5EF4-FFF2-40B4-BE49-F238E27FC236}">
                <a16:creationId xmlns:a16="http://schemas.microsoft.com/office/drawing/2014/main" id="{868211FD-A741-4C12-88FE-99E495A9E28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D55F4C7-8CDC-4DEF-999E-3361D9717B6A}"/>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4014122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ABA43C-7071-40A0-B29D-1CF763872D0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6F9AD5D-097F-4082-957C-AC541B18A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CF6633E5-4982-4F0C-A2E8-4592188CA53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600C1EF7-E3F2-4C88-8CD0-50CACEBE8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15DC482-0BC6-4F26-A035-FAEFE6BF915F}"/>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E8981BB5-C891-4A91-A304-93F0390B6BD5}"/>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8" name="Pladsholder til sidefod 7">
            <a:extLst>
              <a:ext uri="{FF2B5EF4-FFF2-40B4-BE49-F238E27FC236}">
                <a16:creationId xmlns:a16="http://schemas.microsoft.com/office/drawing/2014/main" id="{773B48D8-ADB8-4147-A154-600D4E5A1F6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A7D5BDF5-4006-4BBA-A661-B9604DC1CBDA}"/>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75252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F6F60F-11D9-423E-BD18-AD79D8E35FA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34DCB499-9D52-49B7-85E8-CDBF6EDB5FD9}"/>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4" name="Pladsholder til sidefod 3">
            <a:extLst>
              <a:ext uri="{FF2B5EF4-FFF2-40B4-BE49-F238E27FC236}">
                <a16:creationId xmlns:a16="http://schemas.microsoft.com/office/drawing/2014/main" id="{8D890331-7251-44B7-AB79-9F68625C79F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853A6C5-F1E4-4FFF-A8C2-F8290FE5C960}"/>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183349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8B615C8-D508-44C3-B240-A53514E78DA0}"/>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3" name="Pladsholder til sidefod 2">
            <a:extLst>
              <a:ext uri="{FF2B5EF4-FFF2-40B4-BE49-F238E27FC236}">
                <a16:creationId xmlns:a16="http://schemas.microsoft.com/office/drawing/2014/main" id="{F44299DE-1482-4C53-9B8B-417583300DE2}"/>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84423EB-654E-4A68-B61E-1974F26C253D}"/>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395539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02F9B-307A-42A6-80E5-38CA3C14F47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7C56236-69ED-4FF1-A077-5CC79B40B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09708D8-B614-4A60-8F1D-1C9E5E360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CC17B88-6B74-40C8-9C5B-C4D8892DEA84}"/>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6" name="Pladsholder til sidefod 5">
            <a:extLst>
              <a:ext uri="{FF2B5EF4-FFF2-40B4-BE49-F238E27FC236}">
                <a16:creationId xmlns:a16="http://schemas.microsoft.com/office/drawing/2014/main" id="{73CBA751-F5E8-4C48-8ED7-9D82DD30AF0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5065037-5E5D-41A6-8788-501A60B9B51C}"/>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147550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B5BFA-A216-4FE3-89A0-7F03CB0A1BA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689F553-F350-4790-B676-FAF368D60B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62DAD1-83FB-484B-AB0C-6EFFCFF9E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02E9FC9-A72F-478D-ABB2-70348C81D504}"/>
              </a:ext>
            </a:extLst>
          </p:cNvPr>
          <p:cNvSpPr>
            <a:spLocks noGrp="1"/>
          </p:cNvSpPr>
          <p:nvPr>
            <p:ph type="dt" sz="half" idx="10"/>
          </p:nvPr>
        </p:nvSpPr>
        <p:spPr/>
        <p:txBody>
          <a:bodyPr/>
          <a:lstStyle/>
          <a:p>
            <a:fld id="{CB361CDD-60A0-4082-89DE-3AA07A7B08D6}" type="datetimeFigureOut">
              <a:rPr lang="da-DK" smtClean="0"/>
              <a:t>09-12-2022</a:t>
            </a:fld>
            <a:endParaRPr lang="da-DK"/>
          </a:p>
        </p:txBody>
      </p:sp>
      <p:sp>
        <p:nvSpPr>
          <p:cNvPr id="6" name="Pladsholder til sidefod 5">
            <a:extLst>
              <a:ext uri="{FF2B5EF4-FFF2-40B4-BE49-F238E27FC236}">
                <a16:creationId xmlns:a16="http://schemas.microsoft.com/office/drawing/2014/main" id="{BC6C7816-B12E-48FC-AE70-5EAB36113FF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AC6D99A-A1B0-43D3-98FC-6420A851E072}"/>
              </a:ext>
            </a:extLst>
          </p:cNvPr>
          <p:cNvSpPr>
            <a:spLocks noGrp="1"/>
          </p:cNvSpPr>
          <p:nvPr>
            <p:ph type="sldNum" sz="quarter" idx="12"/>
          </p:nvPr>
        </p:nvSpPr>
        <p:spPr/>
        <p:txBody>
          <a:bodyPr/>
          <a:lstStyle/>
          <a:p>
            <a:fld id="{DF545C44-6DE8-40DE-B1C3-12F867EDC89B}" type="slidenum">
              <a:rPr lang="da-DK" smtClean="0"/>
              <a:t>‹#›</a:t>
            </a:fld>
            <a:endParaRPr lang="da-DK"/>
          </a:p>
        </p:txBody>
      </p:sp>
    </p:spTree>
    <p:extLst>
      <p:ext uri="{BB962C8B-B14F-4D97-AF65-F5344CB8AC3E}">
        <p14:creationId xmlns:p14="http://schemas.microsoft.com/office/powerpoint/2010/main" val="355656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EFCD5B5-1CB5-41EA-8317-559BA9DA0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0551C09-286F-40B7-811E-94FBDBECB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B41ACA3-D3D6-4BEB-9E21-468F8F2F17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61CDD-60A0-4082-89DE-3AA07A7B08D6}" type="datetimeFigureOut">
              <a:rPr lang="da-DK" smtClean="0"/>
              <a:t>09-12-2022</a:t>
            </a:fld>
            <a:endParaRPr lang="da-DK"/>
          </a:p>
        </p:txBody>
      </p:sp>
      <p:sp>
        <p:nvSpPr>
          <p:cNvPr id="5" name="Pladsholder til sidefod 4">
            <a:extLst>
              <a:ext uri="{FF2B5EF4-FFF2-40B4-BE49-F238E27FC236}">
                <a16:creationId xmlns:a16="http://schemas.microsoft.com/office/drawing/2014/main" id="{0641D9F8-8FA1-4BFB-9ED2-B31529237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C4F87B6-2CC9-4AE9-9576-3D5C4EC051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45C44-6DE8-40DE-B1C3-12F867EDC89B}" type="slidenum">
              <a:rPr lang="da-DK" smtClean="0"/>
              <a:t>‹#›</a:t>
            </a:fld>
            <a:endParaRPr lang="da-DK"/>
          </a:p>
        </p:txBody>
      </p:sp>
    </p:spTree>
    <p:extLst>
      <p:ext uri="{BB962C8B-B14F-4D97-AF65-F5344CB8AC3E}">
        <p14:creationId xmlns:p14="http://schemas.microsoft.com/office/powerpoint/2010/main" val="378065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28522" y="166698"/>
            <a:ext cx="9024446" cy="393425"/>
          </a:xfrm>
          <a:ln>
            <a:solidFill>
              <a:schemeClr val="bg1">
                <a:lumMod val="50000"/>
              </a:schemeClr>
            </a:solidFill>
          </a:ln>
        </p:spPr>
        <p:txBody>
          <a:bodyPr>
            <a:noAutofit/>
          </a:bodyPr>
          <a:lstStyle/>
          <a:p>
            <a:pPr algn="ctr"/>
            <a:r>
              <a:rPr lang="en-US" sz="3200" b="1" dirty="0"/>
              <a:t>A3 Problem Solving</a:t>
            </a:r>
          </a:p>
        </p:txBody>
      </p:sp>
      <p:grpSp>
        <p:nvGrpSpPr>
          <p:cNvPr id="3" name="Gruppe 2">
            <a:extLst>
              <a:ext uri="{FF2B5EF4-FFF2-40B4-BE49-F238E27FC236}">
                <a16:creationId xmlns:a16="http://schemas.microsoft.com/office/drawing/2014/main" id="{320EF359-1F35-49B8-9F39-D9CC016CFA7D}"/>
              </a:ext>
            </a:extLst>
          </p:cNvPr>
          <p:cNvGrpSpPr/>
          <p:nvPr/>
        </p:nvGrpSpPr>
        <p:grpSpPr>
          <a:xfrm>
            <a:off x="404295" y="704795"/>
            <a:ext cx="11383410" cy="5916505"/>
            <a:chOff x="424964" y="476673"/>
            <a:chExt cx="11342073" cy="6275407"/>
          </a:xfrm>
        </p:grpSpPr>
        <p:sp>
          <p:nvSpPr>
            <p:cNvPr id="5" name="Rektangel 4"/>
            <p:cNvSpPr/>
            <p:nvPr/>
          </p:nvSpPr>
          <p:spPr>
            <a:xfrm>
              <a:off x="424964" y="919431"/>
              <a:ext cx="5442101"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Background</a:t>
              </a:r>
            </a:p>
          </p:txBody>
        </p:sp>
        <p:sp>
          <p:nvSpPr>
            <p:cNvPr id="7" name="Rektangel 6"/>
            <p:cNvSpPr/>
            <p:nvPr/>
          </p:nvSpPr>
          <p:spPr>
            <a:xfrm>
              <a:off x="424964" y="1193910"/>
              <a:ext cx="5442101" cy="102929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buFont typeface="Arial" pitchFamily="34" charset="0"/>
                <a:buChar char="•"/>
              </a:pPr>
              <a:r>
                <a:rPr lang="en-US" sz="1214">
                  <a:solidFill>
                    <a:schemeClr val="tx1"/>
                  </a:solidFill>
                </a:rPr>
                <a:t>What is the background for the project?  </a:t>
              </a:r>
            </a:p>
            <a:p>
              <a:pPr>
                <a:buFont typeface="Arial" pitchFamily="34" charset="0"/>
                <a:buChar char="•"/>
              </a:pPr>
              <a:r>
                <a:rPr lang="en-US" sz="1214">
                  <a:solidFill>
                    <a:schemeClr val="tx1"/>
                  </a:solidFill>
                </a:rPr>
                <a:t>What problem do we want to solve?  </a:t>
              </a:r>
            </a:p>
            <a:p>
              <a:pPr>
                <a:buFont typeface="Arial" pitchFamily="34" charset="0"/>
                <a:buChar char="•"/>
              </a:pPr>
              <a:r>
                <a:rPr lang="en-US" sz="1214">
                  <a:solidFill>
                    <a:schemeClr val="tx1"/>
                  </a:solidFill>
                </a:rPr>
                <a:t>Where is the gap?  </a:t>
              </a:r>
            </a:p>
            <a:p>
              <a:pPr>
                <a:buFont typeface="Arial" pitchFamily="34" charset="0"/>
                <a:buChar char="•"/>
              </a:pPr>
              <a:r>
                <a:rPr lang="en-US" sz="1214">
                  <a:solidFill>
                    <a:schemeClr val="tx1"/>
                  </a:solidFill>
                </a:rPr>
                <a:t>Why is this a problem?</a:t>
              </a:r>
            </a:p>
          </p:txBody>
        </p:sp>
        <p:sp>
          <p:nvSpPr>
            <p:cNvPr id="8" name="Rektangel 7"/>
            <p:cNvSpPr/>
            <p:nvPr/>
          </p:nvSpPr>
          <p:spPr>
            <a:xfrm>
              <a:off x="424964" y="2429058"/>
              <a:ext cx="5442101"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Current situation</a:t>
              </a:r>
            </a:p>
          </p:txBody>
        </p:sp>
        <p:sp>
          <p:nvSpPr>
            <p:cNvPr id="9" name="Rektangel 8"/>
            <p:cNvSpPr/>
            <p:nvPr/>
          </p:nvSpPr>
          <p:spPr>
            <a:xfrm>
              <a:off x="424964" y="2703536"/>
              <a:ext cx="5442101" cy="102929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a:solidFill>
                    <a:schemeClr val="tx1"/>
                  </a:solidFill>
                </a:rPr>
                <a:t> Description of the current condition/situation</a:t>
              </a:r>
            </a:p>
            <a:p>
              <a:pPr>
                <a:buFont typeface="Arial" pitchFamily="34" charset="0"/>
                <a:buChar char="•"/>
              </a:pPr>
              <a:r>
                <a:rPr lang="en-US" sz="1214">
                  <a:solidFill>
                    <a:schemeClr val="tx1"/>
                  </a:solidFill>
                </a:rPr>
                <a:t>  Preferably graphic design:</a:t>
              </a:r>
            </a:p>
            <a:p>
              <a:pPr lvl="1">
                <a:buFont typeface="Arial" pitchFamily="34" charset="0"/>
                <a:buChar char="•"/>
              </a:pPr>
              <a:r>
                <a:rPr lang="en-US" sz="1214">
                  <a:solidFill>
                    <a:schemeClr val="tx1"/>
                  </a:solidFill>
                </a:rPr>
                <a:t>  Pareto chart</a:t>
              </a:r>
            </a:p>
            <a:p>
              <a:pPr lvl="1">
                <a:buFont typeface="Arial" pitchFamily="34" charset="0"/>
                <a:buChar char="•"/>
              </a:pPr>
              <a:r>
                <a:rPr lang="en-US" sz="1214">
                  <a:solidFill>
                    <a:schemeClr val="tx1"/>
                  </a:solidFill>
                </a:rPr>
                <a:t>  Process diagram/VSM</a:t>
              </a:r>
            </a:p>
            <a:p>
              <a:pPr lvl="1">
                <a:buFont typeface="Arial" pitchFamily="34" charset="0"/>
                <a:buChar char="•"/>
              </a:pPr>
              <a:r>
                <a:rPr lang="en-US" sz="1214">
                  <a:solidFill>
                    <a:schemeClr val="tx1"/>
                  </a:solidFill>
                </a:rPr>
                <a:t>  Very short description (if it can’t be helped)</a:t>
              </a:r>
            </a:p>
          </p:txBody>
        </p:sp>
        <p:sp>
          <p:nvSpPr>
            <p:cNvPr id="10" name="Rektangel 9"/>
            <p:cNvSpPr/>
            <p:nvPr/>
          </p:nvSpPr>
          <p:spPr>
            <a:xfrm>
              <a:off x="424964" y="5448311"/>
              <a:ext cx="5442101"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Root Cause Analysis</a:t>
              </a:r>
            </a:p>
          </p:txBody>
        </p:sp>
        <p:sp>
          <p:nvSpPr>
            <p:cNvPr id="11" name="Rektangel 10"/>
            <p:cNvSpPr/>
            <p:nvPr/>
          </p:nvSpPr>
          <p:spPr>
            <a:xfrm>
              <a:off x="424964" y="5722789"/>
              <a:ext cx="5442101" cy="102929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a:solidFill>
                    <a:schemeClr val="tx1"/>
                  </a:solidFill>
                </a:rPr>
                <a:t> Finding the root cause(s) of the problem:</a:t>
              </a:r>
            </a:p>
            <a:p>
              <a:pPr lvl="1">
                <a:buFont typeface="Arial" pitchFamily="34" charset="0"/>
                <a:buChar char="•"/>
              </a:pPr>
              <a:r>
                <a:rPr lang="en-US" sz="1214">
                  <a:solidFill>
                    <a:schemeClr val="tx1"/>
                  </a:solidFill>
                </a:rPr>
                <a:t> Root Cause Analysis</a:t>
              </a:r>
            </a:p>
            <a:p>
              <a:pPr lvl="1">
                <a:buFont typeface="Arial" pitchFamily="34" charset="0"/>
                <a:buChar char="•"/>
              </a:pPr>
              <a:r>
                <a:rPr lang="en-US" sz="1214">
                  <a:solidFill>
                    <a:schemeClr val="tx1"/>
                  </a:solidFill>
                </a:rPr>
                <a:t>  5 times why?</a:t>
              </a:r>
            </a:p>
            <a:p>
              <a:pPr lvl="1">
                <a:buFont typeface="Arial" pitchFamily="34" charset="0"/>
                <a:buChar char="•"/>
              </a:pPr>
              <a:r>
                <a:rPr lang="en-US" sz="1214">
                  <a:solidFill>
                    <a:schemeClr val="tx1"/>
                  </a:solidFill>
                </a:rPr>
                <a:t>  Ishikawa diagram</a:t>
              </a:r>
            </a:p>
          </p:txBody>
        </p:sp>
        <p:sp>
          <p:nvSpPr>
            <p:cNvPr id="14" name="Rektangel 13"/>
            <p:cNvSpPr/>
            <p:nvPr/>
          </p:nvSpPr>
          <p:spPr>
            <a:xfrm>
              <a:off x="6201109" y="908720"/>
              <a:ext cx="5565928"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Desired future state</a:t>
              </a:r>
            </a:p>
          </p:txBody>
        </p:sp>
        <p:sp>
          <p:nvSpPr>
            <p:cNvPr id="15" name="Rektangel 14"/>
            <p:cNvSpPr/>
            <p:nvPr/>
          </p:nvSpPr>
          <p:spPr>
            <a:xfrm>
              <a:off x="6201108" y="1183199"/>
              <a:ext cx="5565928" cy="102929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a:solidFill>
                    <a:schemeClr val="tx1"/>
                  </a:solidFill>
                </a:rPr>
                <a:t> Desired future state</a:t>
              </a:r>
            </a:p>
            <a:p>
              <a:pPr>
                <a:buFont typeface="Arial" pitchFamily="34" charset="0"/>
                <a:buChar char="•"/>
              </a:pPr>
              <a:r>
                <a:rPr lang="en-US" sz="1214">
                  <a:solidFill>
                    <a:schemeClr val="tx1"/>
                  </a:solidFill>
                </a:rPr>
                <a:t>  VSM of the future state</a:t>
              </a:r>
            </a:p>
            <a:p>
              <a:pPr>
                <a:buFont typeface="Arial" pitchFamily="34" charset="0"/>
                <a:buChar char="•"/>
              </a:pPr>
              <a:r>
                <a:rPr lang="en-US" sz="1214">
                  <a:solidFill>
                    <a:schemeClr val="tx1"/>
                  </a:solidFill>
                </a:rPr>
                <a:t>  Process description of future desired state (graphical)</a:t>
              </a:r>
            </a:p>
          </p:txBody>
        </p:sp>
        <p:sp>
          <p:nvSpPr>
            <p:cNvPr id="16" name="Rektangel 15"/>
            <p:cNvSpPr/>
            <p:nvPr/>
          </p:nvSpPr>
          <p:spPr>
            <a:xfrm>
              <a:off x="6201108" y="2418347"/>
              <a:ext cx="5565928"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dirty="0">
                  <a:solidFill>
                    <a:schemeClr val="bg1"/>
                  </a:solidFill>
                </a:rPr>
                <a:t>Countermeasure/solutions</a:t>
              </a:r>
            </a:p>
          </p:txBody>
        </p:sp>
        <p:sp>
          <p:nvSpPr>
            <p:cNvPr id="17" name="Rektangel 16"/>
            <p:cNvSpPr/>
            <p:nvPr/>
          </p:nvSpPr>
          <p:spPr>
            <a:xfrm>
              <a:off x="6201108" y="2692825"/>
              <a:ext cx="5565928" cy="226443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dirty="0">
                  <a:solidFill>
                    <a:schemeClr val="tx1"/>
                  </a:solidFill>
                </a:rPr>
                <a:t> List of the countermeasures/solutions that can solve the problem:</a:t>
              </a:r>
            </a:p>
            <a:p>
              <a:pPr lvl="1">
                <a:buFont typeface="Arial" pitchFamily="34" charset="0"/>
                <a:buChar char="•"/>
              </a:pPr>
              <a:r>
                <a:rPr lang="en-US" sz="1214" dirty="0">
                  <a:solidFill>
                    <a:schemeClr val="tx1"/>
                  </a:solidFill>
                </a:rPr>
                <a:t>  Long-term solutions</a:t>
              </a:r>
            </a:p>
            <a:p>
              <a:pPr lvl="1">
                <a:buFont typeface="Arial" pitchFamily="34" charset="0"/>
                <a:buChar char="•"/>
              </a:pPr>
              <a:r>
                <a:rPr lang="en-US" sz="1214" dirty="0">
                  <a:solidFill>
                    <a:schemeClr val="tx1"/>
                  </a:solidFill>
                </a:rPr>
                <a:t>  Quick fixes to curb the problem</a:t>
              </a:r>
            </a:p>
            <a:p>
              <a:pPr>
                <a:buFont typeface="Arial" pitchFamily="34" charset="0"/>
                <a:buChar char="•"/>
              </a:pPr>
              <a:r>
                <a:rPr lang="en-US" sz="1214" dirty="0">
                  <a:solidFill>
                    <a:schemeClr val="tx1"/>
                  </a:solidFill>
                </a:rPr>
                <a:t> Plan for experimenting with the countermeasures with:</a:t>
              </a:r>
            </a:p>
            <a:p>
              <a:pPr lvl="1">
                <a:buFont typeface="Arial" pitchFamily="34" charset="0"/>
                <a:buChar char="•"/>
              </a:pPr>
              <a:r>
                <a:rPr lang="en-US" sz="1214" dirty="0">
                  <a:solidFill>
                    <a:schemeClr val="tx1"/>
                  </a:solidFill>
                </a:rPr>
                <a:t> Start date</a:t>
              </a:r>
            </a:p>
            <a:p>
              <a:pPr lvl="1">
                <a:buFont typeface="Arial" pitchFamily="34" charset="0"/>
                <a:buChar char="•"/>
              </a:pPr>
              <a:r>
                <a:rPr lang="en-US" sz="1214" dirty="0">
                  <a:solidFill>
                    <a:schemeClr val="tx1"/>
                  </a:solidFill>
                </a:rPr>
                <a:t> Finish date</a:t>
              </a:r>
            </a:p>
            <a:p>
              <a:pPr lvl="1">
                <a:buFont typeface="Arial" pitchFamily="34" charset="0"/>
                <a:buChar char="•"/>
              </a:pPr>
              <a:r>
                <a:rPr lang="en-US" sz="1214" dirty="0">
                  <a:solidFill>
                    <a:schemeClr val="tx1"/>
                  </a:solidFill>
                </a:rPr>
                <a:t> If needed follow up dates (longer activities) </a:t>
              </a:r>
            </a:p>
            <a:p>
              <a:pPr lvl="1">
                <a:buFont typeface="Arial" pitchFamily="34" charset="0"/>
                <a:buChar char="•"/>
              </a:pPr>
              <a:r>
                <a:rPr lang="en-US" sz="1214" dirty="0">
                  <a:solidFill>
                    <a:schemeClr val="tx1"/>
                  </a:solidFill>
                </a:rPr>
                <a:t> Status on the activities:</a:t>
              </a:r>
            </a:p>
            <a:p>
              <a:pPr lvl="2">
                <a:buFont typeface="Arial" pitchFamily="34" charset="0"/>
                <a:buChar char="•"/>
              </a:pPr>
              <a:r>
                <a:rPr lang="en-US" sz="1214" dirty="0">
                  <a:solidFill>
                    <a:schemeClr val="tx1"/>
                  </a:solidFill>
                </a:rPr>
                <a:t> Done successfully (circle)</a:t>
              </a:r>
            </a:p>
            <a:p>
              <a:pPr lvl="2">
                <a:buFont typeface="Arial" pitchFamily="34" charset="0"/>
                <a:buChar char="•"/>
              </a:pPr>
              <a:r>
                <a:rPr lang="en-US" sz="1214" dirty="0">
                  <a:solidFill>
                    <a:schemeClr val="tx1"/>
                  </a:solidFill>
                </a:rPr>
                <a:t> Partially implemented (triangle)</a:t>
              </a:r>
            </a:p>
            <a:p>
              <a:pPr lvl="2">
                <a:buFont typeface="Arial" pitchFamily="34" charset="0"/>
                <a:buChar char="•"/>
              </a:pPr>
              <a:r>
                <a:rPr lang="en-US" sz="1214" dirty="0">
                  <a:solidFill>
                    <a:schemeClr val="tx1"/>
                  </a:solidFill>
                </a:rPr>
                <a:t> Not implemented (X)</a:t>
              </a:r>
            </a:p>
          </p:txBody>
        </p:sp>
        <p:sp>
          <p:nvSpPr>
            <p:cNvPr id="24" name="Nedadgående pil 23"/>
            <p:cNvSpPr/>
            <p:nvPr/>
          </p:nvSpPr>
          <p:spPr>
            <a:xfrm>
              <a:off x="3782454" y="2212488"/>
              <a:ext cx="207313" cy="205858"/>
            </a:xfrm>
            <a:prstGeom prst="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286"/>
            </a:p>
          </p:txBody>
        </p:sp>
        <p:sp>
          <p:nvSpPr>
            <p:cNvPr id="20" name="Rektangel 19"/>
            <p:cNvSpPr/>
            <p:nvPr/>
          </p:nvSpPr>
          <p:spPr>
            <a:xfrm>
              <a:off x="6168008" y="5173833"/>
              <a:ext cx="5565928"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Follow up</a:t>
              </a:r>
            </a:p>
          </p:txBody>
        </p:sp>
        <p:sp>
          <p:nvSpPr>
            <p:cNvPr id="21" name="Rektangel 20"/>
            <p:cNvSpPr/>
            <p:nvPr/>
          </p:nvSpPr>
          <p:spPr>
            <a:xfrm>
              <a:off x="6164164" y="5459024"/>
              <a:ext cx="5565928" cy="128234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dirty="0">
                  <a:solidFill>
                    <a:schemeClr val="tx1"/>
                  </a:solidFill>
                </a:rPr>
                <a:t> Follow-up on goals</a:t>
              </a:r>
            </a:p>
            <a:p>
              <a:pPr>
                <a:buFont typeface="Arial" pitchFamily="34" charset="0"/>
                <a:buChar char="•"/>
              </a:pPr>
              <a:r>
                <a:rPr lang="en-US" sz="1214" dirty="0">
                  <a:solidFill>
                    <a:schemeClr val="tx1"/>
                  </a:solidFill>
                </a:rPr>
                <a:t> Specifying which new activities must be implemented to achieve goals</a:t>
              </a:r>
            </a:p>
          </p:txBody>
        </p:sp>
        <p:sp>
          <p:nvSpPr>
            <p:cNvPr id="22" name="Rektangel 21"/>
            <p:cNvSpPr/>
            <p:nvPr/>
          </p:nvSpPr>
          <p:spPr>
            <a:xfrm>
              <a:off x="424964" y="3938684"/>
              <a:ext cx="5442101" cy="274478"/>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86">
                  <a:solidFill>
                    <a:schemeClr val="bg1"/>
                  </a:solidFill>
                </a:rPr>
                <a:t>Goals and Targets</a:t>
              </a:r>
            </a:p>
          </p:txBody>
        </p:sp>
        <p:sp>
          <p:nvSpPr>
            <p:cNvPr id="23" name="Rektangel 22"/>
            <p:cNvSpPr/>
            <p:nvPr/>
          </p:nvSpPr>
          <p:spPr>
            <a:xfrm>
              <a:off x="424964" y="4213163"/>
              <a:ext cx="5442101" cy="102929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buFont typeface="Arial" pitchFamily="34" charset="0"/>
                <a:buChar char="•"/>
              </a:pPr>
              <a:r>
                <a:rPr lang="en-US" sz="1214" dirty="0">
                  <a:solidFill>
                    <a:schemeClr val="tx1"/>
                  </a:solidFill>
                </a:rPr>
                <a:t> Listing of goals</a:t>
              </a:r>
            </a:p>
            <a:p>
              <a:pPr>
                <a:buFont typeface="Arial" pitchFamily="34" charset="0"/>
                <a:buChar char="•"/>
              </a:pPr>
              <a:r>
                <a:rPr lang="en-US" sz="1214" dirty="0">
                  <a:solidFill>
                    <a:schemeClr val="tx1"/>
                  </a:solidFill>
                </a:rPr>
                <a:t>  Measurable stretch targets (harder achievable goals)</a:t>
              </a:r>
            </a:p>
            <a:p>
              <a:pPr>
                <a:buFont typeface="Arial" pitchFamily="34" charset="0"/>
                <a:buChar char="•"/>
              </a:pPr>
              <a:r>
                <a:rPr lang="en-US" sz="1214" dirty="0">
                  <a:solidFill>
                    <a:schemeClr val="tx1"/>
                  </a:solidFill>
                </a:rPr>
                <a:t>  Concrete verifiable targets</a:t>
              </a:r>
            </a:p>
            <a:p>
              <a:pPr>
                <a:buFont typeface="Arial" pitchFamily="34" charset="0"/>
                <a:buChar char="•"/>
              </a:pPr>
              <a:r>
                <a:rPr lang="en-US" sz="1214" dirty="0">
                  <a:solidFill>
                    <a:schemeClr val="tx1"/>
                  </a:solidFill>
                </a:rPr>
                <a:t>  Goals must comply with the SMART criteria: S(specific) M(measurable) A (Accepted) R(realistic) T(time-bound)</a:t>
              </a:r>
            </a:p>
          </p:txBody>
        </p:sp>
        <p:sp>
          <p:nvSpPr>
            <p:cNvPr id="25" name="Nedadgående pil 24"/>
            <p:cNvSpPr/>
            <p:nvPr/>
          </p:nvSpPr>
          <p:spPr>
            <a:xfrm>
              <a:off x="3782454" y="3717033"/>
              <a:ext cx="207313" cy="210941"/>
            </a:xfrm>
            <a:prstGeom prst="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286"/>
            </a:p>
          </p:txBody>
        </p:sp>
        <p:sp>
          <p:nvSpPr>
            <p:cNvPr id="26" name="Nedadgående pil 25"/>
            <p:cNvSpPr/>
            <p:nvPr/>
          </p:nvSpPr>
          <p:spPr>
            <a:xfrm>
              <a:off x="3782454" y="5231742"/>
              <a:ext cx="207313" cy="205858"/>
            </a:xfrm>
            <a:prstGeom prst="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286"/>
            </a:p>
          </p:txBody>
        </p:sp>
        <p:sp>
          <p:nvSpPr>
            <p:cNvPr id="27" name="Nedadgående pil 26"/>
            <p:cNvSpPr/>
            <p:nvPr/>
          </p:nvSpPr>
          <p:spPr>
            <a:xfrm>
              <a:off x="8136034" y="2212488"/>
              <a:ext cx="207313" cy="205858"/>
            </a:xfrm>
            <a:prstGeom prst="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286"/>
            </a:p>
          </p:txBody>
        </p:sp>
        <p:sp>
          <p:nvSpPr>
            <p:cNvPr id="30" name="Nedadgående pil 29"/>
            <p:cNvSpPr/>
            <p:nvPr/>
          </p:nvSpPr>
          <p:spPr>
            <a:xfrm>
              <a:off x="8136034" y="4957263"/>
              <a:ext cx="207313" cy="205858"/>
            </a:xfrm>
            <a:prstGeom prst="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286"/>
            </a:p>
          </p:txBody>
        </p:sp>
        <p:sp>
          <p:nvSpPr>
            <p:cNvPr id="32" name="Rektangel 31"/>
            <p:cNvSpPr/>
            <p:nvPr/>
          </p:nvSpPr>
          <p:spPr>
            <a:xfrm>
              <a:off x="424964" y="572946"/>
              <a:ext cx="1219781" cy="279341"/>
            </a:xfrm>
            <a:prstGeom prst="rect">
              <a:avLst/>
            </a:prstGeom>
            <a:solidFill>
              <a:schemeClr val="bg1">
                <a:lumMod val="5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286" dirty="0">
                  <a:solidFill>
                    <a:schemeClr val="bg1"/>
                  </a:solidFill>
                </a:rPr>
                <a:t>Theme</a:t>
              </a:r>
            </a:p>
          </p:txBody>
        </p:sp>
        <p:sp>
          <p:nvSpPr>
            <p:cNvPr id="33" name="Rektangel 32"/>
            <p:cNvSpPr/>
            <p:nvPr/>
          </p:nvSpPr>
          <p:spPr>
            <a:xfrm>
              <a:off x="1644745" y="572946"/>
              <a:ext cx="4222320" cy="274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571" dirty="0">
                  <a:solidFill>
                    <a:schemeClr val="tx1"/>
                  </a:solidFill>
                </a:rPr>
                <a:t>What is the problem that the A3 handles</a:t>
              </a:r>
            </a:p>
          </p:txBody>
        </p:sp>
        <p:sp>
          <p:nvSpPr>
            <p:cNvPr id="34" name="Tekstboks 33"/>
            <p:cNvSpPr txBox="1"/>
            <p:nvPr/>
          </p:nvSpPr>
          <p:spPr>
            <a:xfrm>
              <a:off x="6168008" y="476673"/>
              <a:ext cx="4248472" cy="494295"/>
            </a:xfrm>
            <a:prstGeom prst="rect">
              <a:avLst/>
            </a:prstGeom>
            <a:noFill/>
          </p:spPr>
          <p:txBody>
            <a:bodyPr wrap="square" lIns="91440" tIns="45720" rIns="91440" bIns="45720" rtlCol="0">
              <a:spAutoFit/>
            </a:bodyPr>
            <a:lstStyle/>
            <a:p>
              <a:r>
                <a:rPr lang="en-US" sz="1214" dirty="0"/>
                <a:t>Build by:			Date:</a:t>
              </a:r>
            </a:p>
            <a:p>
              <a:r>
                <a:rPr lang="en-US" sz="1214" dirty="0"/>
                <a:t>To:			</a:t>
              </a:r>
            </a:p>
          </p:txBody>
        </p:sp>
      </p:gr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422</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Office-tema</vt:lpstr>
      <vt:lpstr>A3 Problem Solving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 Problem Solving</dc:title>
  <dc:creator>Erik Torres Hansen</dc:creator>
  <cp:lastModifiedBy>Melvin</cp:lastModifiedBy>
  <cp:revision>3</cp:revision>
  <dcterms:created xsi:type="dcterms:W3CDTF">2022-12-03T08:24:17Z</dcterms:created>
  <dcterms:modified xsi:type="dcterms:W3CDTF">2022-12-09T15:12:23Z</dcterms:modified>
</cp:coreProperties>
</file>