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08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BB51A4B-E4ED-4E9C-A65D-39B729FBF9D4}">
  <a:tblStyle styleId="{DBB51A4B-E4ED-4E9C-A65D-39B729FBF9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38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3572"/>
            <a:ext cx="3761184" cy="5147072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035052"/>
            <a:ext cx="6430967" cy="1962149"/>
          </a:xfrm>
        </p:spPr>
        <p:txBody>
          <a:bodyPr anchor="b">
            <a:normAutofit/>
          </a:bodyPr>
          <a:lstStyle>
            <a:lvl1pPr algn="r">
              <a:defRPr sz="45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2997200"/>
            <a:ext cx="5240734" cy="1041401"/>
          </a:xfrm>
        </p:spPr>
        <p:txBody>
          <a:bodyPr anchor="t">
            <a:normAutofit/>
          </a:bodyPr>
          <a:lstStyle>
            <a:lvl1pPr marL="0" indent="0" algn="r">
              <a:buNone/>
              <a:defRPr sz="1575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4412457"/>
            <a:ext cx="3243033" cy="273844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144491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3549649"/>
            <a:ext cx="7514033" cy="425054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699084"/>
            <a:ext cx="6169458" cy="237373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3974702"/>
            <a:ext cx="7514033" cy="370284"/>
          </a:xfrm>
        </p:spPr>
        <p:txBody>
          <a:bodyPr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564775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3" cy="2286000"/>
          </a:xfrm>
        </p:spPr>
        <p:txBody>
          <a:bodyPr anchor="ctr">
            <a:normAutofit/>
          </a:bodyPr>
          <a:lstStyle>
            <a:lvl1pPr algn="ct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2618012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2571749"/>
            <a:ext cx="6399611" cy="28575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35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3" cy="108585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886567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2481436"/>
            <a:ext cx="7514032" cy="1101600"/>
          </a:xfrm>
        </p:spPr>
        <p:txBody>
          <a:bodyPr anchor="b">
            <a:normAutofit/>
          </a:bodyPr>
          <a:lstStyle>
            <a:lvl1pPr algn="r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3036"/>
            <a:ext cx="7514033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7533364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64726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114549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514351"/>
            <a:ext cx="6742509" cy="2057399"/>
          </a:xfrm>
        </p:spPr>
        <p:txBody>
          <a:bodyPr anchor="ctr">
            <a:normAutofit/>
          </a:bodyPr>
          <a:lstStyle>
            <a:lvl1pPr algn="ctr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2914650"/>
            <a:ext cx="7514033" cy="66675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1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581400"/>
            <a:ext cx="7514033" cy="762000"/>
          </a:xfrm>
        </p:spPr>
        <p:txBody>
          <a:bodyPr anchor="t">
            <a:norm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95052755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514350"/>
            <a:ext cx="7514034" cy="204549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2628900"/>
            <a:ext cx="7514035" cy="62865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1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3257550"/>
            <a:ext cx="7514035" cy="108585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3403283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6856331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514350"/>
            <a:ext cx="1327777" cy="3829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514350"/>
            <a:ext cx="6014807" cy="382905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79832316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4400349"/>
            <a:ext cx="413375" cy="273844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5099744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000249"/>
            <a:ext cx="6698060" cy="1582787"/>
          </a:xfrm>
        </p:spPr>
        <p:txBody>
          <a:bodyPr anchor="b"/>
          <a:lstStyle>
            <a:lvl1pPr algn="r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3583036"/>
            <a:ext cx="6698061" cy="645300"/>
          </a:xfrm>
        </p:spPr>
        <p:txBody>
          <a:bodyPr anchor="t">
            <a:normAutofit/>
          </a:bodyPr>
          <a:lstStyle>
            <a:lvl1pPr marL="0" indent="0" algn="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71028104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000250"/>
            <a:ext cx="3671291" cy="234315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000250"/>
            <a:ext cx="3671292" cy="234315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79362397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1993900"/>
            <a:ext cx="3455391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000250"/>
            <a:ext cx="3466903" cy="432197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2501503"/>
            <a:ext cx="3671292" cy="1841897"/>
          </a:xfrm>
        </p:spPr>
        <p:txBody>
          <a:bodyPr anchor="t"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7488734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5451434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14211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200150"/>
            <a:ext cx="2661841" cy="1028700"/>
          </a:xfrm>
        </p:spPr>
        <p:txBody>
          <a:bodyPr anchor="b">
            <a:normAutofit/>
          </a:bodyPr>
          <a:lstStyle>
            <a:lvl1pPr algn="ctr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514350"/>
            <a:ext cx="4680743" cy="3829051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228850"/>
            <a:ext cx="2661841" cy="13716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2976606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314449"/>
            <a:ext cx="4069619" cy="1028700"/>
          </a:xfrm>
        </p:spPr>
        <p:txBody>
          <a:bodyPr anchor="b">
            <a:normAutofit/>
          </a:bodyPr>
          <a:lstStyle>
            <a:lvl1pPr algn="ctr">
              <a:defRPr sz="21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685800"/>
            <a:ext cx="2460731" cy="3429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2343149"/>
            <a:ext cx="4069619" cy="137160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3775882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0"/>
            <a:ext cx="1827610" cy="51435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514351"/>
            <a:ext cx="7514035" cy="131444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000250"/>
            <a:ext cx="7514035" cy="2343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4412457"/>
            <a:ext cx="8572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83FBF9B-BC4D-4A13-9755-712817A4E648}" type="datetimeFigureOut">
              <a:rPr lang="en-IN" smtClean="0"/>
              <a:t>21-05-2023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4412457"/>
            <a:ext cx="531313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4412457"/>
            <a:ext cx="4133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0811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9" r:id="rId1"/>
    <p:sldLayoutId id="2147484090" r:id="rId2"/>
    <p:sldLayoutId id="2147484091" r:id="rId3"/>
    <p:sldLayoutId id="2147484092" r:id="rId4"/>
    <p:sldLayoutId id="2147484093" r:id="rId5"/>
    <p:sldLayoutId id="2147484094" r:id="rId6"/>
    <p:sldLayoutId id="2147484095" r:id="rId7"/>
    <p:sldLayoutId id="2147484096" r:id="rId8"/>
    <p:sldLayoutId id="2147484097" r:id="rId9"/>
    <p:sldLayoutId id="2147484098" r:id="rId10"/>
    <p:sldLayoutId id="2147484099" r:id="rId11"/>
    <p:sldLayoutId id="2147484100" r:id="rId12"/>
    <p:sldLayoutId id="2147484101" r:id="rId13"/>
    <p:sldLayoutId id="2147484102" r:id="rId14"/>
    <p:sldLayoutId id="2147484103" r:id="rId15"/>
    <p:sldLayoutId id="2147484104" r:id="rId16"/>
    <p:sldLayoutId id="2147484105" r:id="rId17"/>
  </p:sldLayoutIdLst>
  <p:hf sldNum="0" hdr="0" ftr="0" dt="0"/>
  <p:txStyles>
    <p:titleStyle>
      <a:lvl1pPr algn="ctr" defTabSz="342900" rtl="0" eaLnBrk="1" latinLnBrk="0" hangingPunct="1">
        <a:spcBef>
          <a:spcPct val="0"/>
        </a:spcBef>
        <a:buNone/>
        <a:defRPr sz="3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5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>
            <p:extLst>
              <p:ext uri="{D42A27DB-BD31-4B8C-83A1-F6EECF244321}">
                <p14:modId xmlns:p14="http://schemas.microsoft.com/office/powerpoint/2010/main" val="3167203164"/>
              </p:ext>
            </p:extLst>
          </p:nvPr>
        </p:nvGraphicFramePr>
        <p:xfrm>
          <a:off x="604684" y="93920"/>
          <a:ext cx="8209935" cy="4743085"/>
        </p:xfrm>
        <a:graphic>
          <a:graphicData uri="http://schemas.openxmlformats.org/drawingml/2006/table">
            <a:tbl>
              <a:tblPr>
                <a:noFill/>
                <a:tableStyleId>{DBB51A4B-E4ED-4E9C-A65D-39B729FBF9D4}</a:tableStyleId>
              </a:tblPr>
              <a:tblGrid>
                <a:gridCol w="3416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3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/>
                        <a:t>Accounting Forms</a:t>
                      </a:r>
                      <a:endParaRPr sz="1300" b="1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b="1" dirty="0"/>
                        <a:t>Purpose</a:t>
                      </a:r>
                      <a:endParaRPr sz="1300" b="1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9279514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/>
                        <a:t>General ledger</a:t>
                      </a:r>
                      <a:endParaRPr sz="11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Records all financial transactions like sales, purchases, inventory, fixed assets, liabilities, equity, etc.</a:t>
                      </a:r>
                      <a:endParaRPr sz="11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74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/>
                        <a:t>Balance sheet</a:t>
                      </a:r>
                      <a:endParaRPr sz="11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Shows a company's financial situation at a certain point in time</a:t>
                      </a:r>
                      <a:endParaRPr sz="11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/>
                        <a:t>Cash flow statement</a:t>
                      </a:r>
                      <a:endParaRPr sz="11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A company's cash inflows and outflows during a given time period are tracked in this</a:t>
                      </a:r>
                      <a:endParaRPr sz="11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/>
                        <a:t>Cost of goods sold</a:t>
                      </a:r>
                      <a:endParaRPr sz="11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Cost of producing goods like Direct </a:t>
                      </a:r>
                      <a:r>
                        <a:rPr lang="en-US" sz="1100" dirty="0" err="1"/>
                        <a:t>labour</a:t>
                      </a:r>
                      <a:r>
                        <a:rPr lang="en-US" sz="1100" dirty="0"/>
                        <a:t>, Direct material and manufacturing overhead are included in this. </a:t>
                      </a:r>
                      <a:endParaRPr sz="11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63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Register of sales and purchases</a:t>
                      </a:r>
                      <a:endParaRPr sz="11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Keeps track of all sales and purchases</a:t>
                      </a:r>
                      <a:endParaRPr sz="11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63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/>
                        <a:t>Inventory records</a:t>
                      </a:r>
                      <a:endParaRPr sz="11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Keep track of the numbers and prices of inventory items</a:t>
                      </a:r>
                      <a:endParaRPr sz="11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3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Accounts receivable and accounts payable</a:t>
                      </a:r>
                      <a:endParaRPr sz="11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Keep track of the money the business receives from clients and owes to vendors and suppliers.</a:t>
                      </a:r>
                      <a:endParaRPr sz="11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Cost allocation and costing systems</a:t>
                      </a:r>
                      <a:endParaRPr sz="11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This aids in calculating the expenses and profitability of products</a:t>
                      </a:r>
                      <a:endParaRPr sz="11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/>
                        <a:t>Budgets and variance report</a:t>
                      </a:r>
                      <a:endParaRPr sz="11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Used for budgeting and tracking actual financial performance against the budgeted amounts</a:t>
                      </a:r>
                      <a:endParaRPr sz="11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2362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100" dirty="0"/>
                        <a:t>Trial Balance</a:t>
                      </a:r>
                      <a:endParaRPr sz="1100" dirty="0"/>
                    </a:p>
                  </a:txBody>
                  <a:tcPr marL="82086" marR="82086" marT="82086" marB="82086"/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100" dirty="0"/>
                        <a:t>List of all the accounts along with their balances as of a particular date</a:t>
                      </a:r>
                      <a:endParaRPr sz="1100" dirty="0"/>
                    </a:p>
                  </a:txBody>
                  <a:tcPr marL="82086" marR="82086" marT="82086" marB="82086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ECFF1BC-0D37-D449-9E8E-45AE24FECF6E}"/>
              </a:ext>
            </a:extLst>
          </p:cNvPr>
          <p:cNvSpPr txBox="1"/>
          <p:nvPr/>
        </p:nvSpPr>
        <p:spPr>
          <a:xfrm>
            <a:off x="6700684" y="4931050"/>
            <a:ext cx="3677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From Know Industrial Engineering</a:t>
            </a:r>
            <a:endParaRPr lang="en-IN" sz="11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32</TotalTime>
  <Words>175</Words>
  <Application>Microsoft Office PowerPoint</Application>
  <PresentationFormat>On-screen Show (16:9)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Corbel</vt:lpstr>
      <vt:lpstr>Times New Roman</vt:lpstr>
      <vt:lpstr>Parallax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RIYA STEPHEN</dc:creator>
  <cp:lastModifiedBy>Melvin</cp:lastModifiedBy>
  <cp:revision>4</cp:revision>
  <dcterms:modified xsi:type="dcterms:W3CDTF">2023-05-21T09:01:58Z</dcterms:modified>
</cp:coreProperties>
</file>